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5AFC2DF-4A8D-43F5-8152-48D9D7805F4A}" type="datetimeFigureOut">
              <a:rPr lang="sv-SE" smtClean="0"/>
              <a:t>2014-04-02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813E-19F3-40D6-8557-A9E09F931B7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C2DF-4A8D-43F5-8152-48D9D7805F4A}" type="datetimeFigureOut">
              <a:rPr lang="sv-SE" smtClean="0"/>
              <a:t>2014-04-02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813E-19F3-40D6-8557-A9E09F931B7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C2DF-4A8D-43F5-8152-48D9D7805F4A}" type="datetimeFigureOut">
              <a:rPr lang="sv-SE" smtClean="0"/>
              <a:t>2014-04-02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813E-19F3-40D6-8557-A9E09F931B7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C2DF-4A8D-43F5-8152-48D9D7805F4A}" type="datetimeFigureOut">
              <a:rPr lang="sv-SE" smtClean="0"/>
              <a:t>2014-04-02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813E-19F3-40D6-8557-A9E09F931B72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C2DF-4A8D-43F5-8152-48D9D7805F4A}" type="datetimeFigureOut">
              <a:rPr lang="sv-SE" smtClean="0"/>
              <a:t>2014-04-02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813E-19F3-40D6-8557-A9E09F931B72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C2DF-4A8D-43F5-8152-48D9D7805F4A}" type="datetimeFigureOut">
              <a:rPr lang="sv-SE" smtClean="0"/>
              <a:t>2014-04-02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813E-19F3-40D6-8557-A9E09F931B72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C2DF-4A8D-43F5-8152-48D9D7805F4A}" type="datetimeFigureOut">
              <a:rPr lang="sv-SE" smtClean="0"/>
              <a:t>2014-04-02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813E-19F3-40D6-8557-A9E09F931B7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C2DF-4A8D-43F5-8152-48D9D7805F4A}" type="datetimeFigureOut">
              <a:rPr lang="sv-SE" smtClean="0"/>
              <a:t>2014-04-02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813E-19F3-40D6-8557-A9E09F931B72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C2DF-4A8D-43F5-8152-48D9D7805F4A}" type="datetimeFigureOut">
              <a:rPr lang="sv-SE" smtClean="0"/>
              <a:t>2014-04-02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813E-19F3-40D6-8557-A9E09F931B7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C2DF-4A8D-43F5-8152-48D9D7805F4A}" type="datetimeFigureOut">
              <a:rPr lang="sv-SE" smtClean="0"/>
              <a:t>2014-04-02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813E-19F3-40D6-8557-A9E09F931B7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C2DF-4A8D-43F5-8152-48D9D7805F4A}" type="datetimeFigureOut">
              <a:rPr lang="sv-SE" smtClean="0"/>
              <a:t>2014-04-02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813E-19F3-40D6-8557-A9E09F931B7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5AFC2DF-4A8D-43F5-8152-48D9D7805F4A}" type="datetimeFigureOut">
              <a:rPr lang="sv-SE" smtClean="0"/>
              <a:t>2014-04-02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5A813E-19F3-40D6-8557-A9E09F931B72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se/" TargetMode="External"/><Relationship Id="rId2" Type="http://schemas.openxmlformats.org/officeDocument/2006/relationships/hyperlink" Target="http://www.ne.s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.se/" TargetMode="External"/><Relationship Id="rId2" Type="http://schemas.openxmlformats.org/officeDocument/2006/relationships/hyperlink" Target="http://www.ne.se/overgodn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kipedia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sv-SE" dirty="0" smtClean="0"/>
              <a:t>Kunskaper i kemi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Genom undervisningen i ämnet kemi ska eleverna sammanfattningsvis ges förutsättningar att </a:t>
            </a:r>
            <a:r>
              <a:rPr lang="sv-SE" b="1" dirty="0"/>
              <a:t>utveckla sin förmåga </a:t>
            </a:r>
            <a:r>
              <a:rPr lang="sv-SE" dirty="0" smtClean="0"/>
              <a:t>att:</a:t>
            </a:r>
            <a:endParaRPr lang="sv-SE" dirty="0"/>
          </a:p>
          <a:p>
            <a:pPr lvl="0"/>
            <a:r>
              <a:rPr lang="sv-SE" dirty="0" smtClean="0"/>
              <a:t>1. använda </a:t>
            </a:r>
            <a:r>
              <a:rPr lang="sv-SE" dirty="0"/>
              <a:t>kunskaper i kemi för att </a:t>
            </a:r>
            <a:r>
              <a:rPr lang="sv-SE" b="1" dirty="0"/>
              <a:t>granska</a:t>
            </a:r>
            <a:r>
              <a:rPr lang="sv-SE" dirty="0"/>
              <a:t> information, </a:t>
            </a:r>
            <a:r>
              <a:rPr lang="sv-SE" b="1" dirty="0"/>
              <a:t>kommunicera</a:t>
            </a:r>
            <a:r>
              <a:rPr lang="sv-SE" dirty="0"/>
              <a:t> och </a:t>
            </a:r>
            <a:r>
              <a:rPr lang="sv-SE" b="1" dirty="0"/>
              <a:t>ta ställning</a:t>
            </a:r>
            <a:r>
              <a:rPr lang="sv-SE" dirty="0"/>
              <a:t> i frågor som rör energi, miljö, hälsa och samhälle,</a:t>
            </a:r>
          </a:p>
          <a:p>
            <a:pPr lvl="0"/>
            <a:r>
              <a:rPr lang="sv-SE" dirty="0" smtClean="0"/>
              <a:t>2. </a:t>
            </a:r>
            <a:r>
              <a:rPr lang="sv-SE" b="1" dirty="0" smtClean="0"/>
              <a:t>genomföra</a:t>
            </a:r>
            <a:r>
              <a:rPr lang="sv-SE" dirty="0" smtClean="0"/>
              <a:t> </a:t>
            </a:r>
            <a:r>
              <a:rPr lang="sv-SE" dirty="0"/>
              <a:t>systematiska </a:t>
            </a:r>
            <a:r>
              <a:rPr lang="sv-SE" b="1" dirty="0"/>
              <a:t>undersökningar</a:t>
            </a:r>
            <a:r>
              <a:rPr lang="sv-SE" dirty="0"/>
              <a:t> i kemi, och</a:t>
            </a:r>
          </a:p>
          <a:p>
            <a:pPr lvl="0"/>
            <a:r>
              <a:rPr lang="sv-SE" dirty="0" smtClean="0"/>
              <a:t>3. </a:t>
            </a:r>
            <a:r>
              <a:rPr lang="sv-SE" b="1" dirty="0" smtClean="0"/>
              <a:t>använda </a:t>
            </a:r>
            <a:r>
              <a:rPr lang="sv-SE" b="1" dirty="0"/>
              <a:t>kemins begrepp</a:t>
            </a:r>
            <a:r>
              <a:rPr lang="sv-SE" dirty="0"/>
              <a:t>, modeller och teorier för att </a:t>
            </a:r>
            <a:r>
              <a:rPr lang="sv-SE" b="1" dirty="0"/>
              <a:t>beskriva</a:t>
            </a:r>
            <a:r>
              <a:rPr lang="sv-SE" dirty="0"/>
              <a:t> och </a:t>
            </a:r>
            <a:r>
              <a:rPr lang="sv-SE" b="1" dirty="0"/>
              <a:t>förklara</a:t>
            </a:r>
            <a:r>
              <a:rPr lang="sv-SE" dirty="0"/>
              <a:t> kemiska samband i samhället, naturen och inuti människan.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33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Eleven </a:t>
            </a:r>
            <a:r>
              <a:rPr lang="sv-SE" b="1" dirty="0"/>
              <a:t>kan söka </a:t>
            </a:r>
            <a:r>
              <a:rPr lang="sv-SE" dirty="0"/>
              <a:t>naturvetenskaplig information och använder då </a:t>
            </a:r>
            <a:r>
              <a:rPr lang="sv-SE" b="1" dirty="0"/>
              <a:t>olika källor </a:t>
            </a:r>
            <a:r>
              <a:rPr lang="sv-SE" dirty="0"/>
              <a:t>och för </a:t>
            </a:r>
            <a:r>
              <a:rPr lang="sv-SE" b="1" dirty="0"/>
              <a:t>enkla och till viss del </a:t>
            </a:r>
            <a:r>
              <a:rPr lang="sv-SE" dirty="0"/>
              <a:t>underbyggda resonemang om informationens och </a:t>
            </a:r>
            <a:r>
              <a:rPr lang="sv-SE" b="1" dirty="0"/>
              <a:t>källornas trovärdighet och relevans</a:t>
            </a:r>
            <a:r>
              <a:rPr lang="sv-SE" dirty="0"/>
              <a:t>. Eleven kan använda informationen på ett </a:t>
            </a:r>
            <a:r>
              <a:rPr lang="sv-SE" b="1" dirty="0"/>
              <a:t>i huvudsak </a:t>
            </a:r>
            <a:r>
              <a:rPr lang="sv-SE" dirty="0"/>
              <a:t>fungerande sätt i diskussioner och för att skapa </a:t>
            </a:r>
            <a:r>
              <a:rPr lang="sv-SE" b="1" dirty="0"/>
              <a:t>enkla</a:t>
            </a:r>
            <a:r>
              <a:rPr lang="sv-SE" dirty="0"/>
              <a:t> texter och andra framställningar med </a:t>
            </a:r>
            <a:r>
              <a:rPr lang="sv-SE" b="1" dirty="0"/>
              <a:t>viss </a:t>
            </a:r>
            <a:r>
              <a:rPr lang="sv-SE" dirty="0"/>
              <a:t>anpassning till syfte och målgrupp.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2800" dirty="0" smtClean="0"/>
              <a:t>Ett av kunskapskraven</a:t>
            </a:r>
            <a:br>
              <a:rPr lang="sv-SE" sz="2800" dirty="0" smtClean="0"/>
            </a:br>
            <a:r>
              <a:rPr lang="sv-SE" sz="2800" dirty="0" smtClean="0"/>
              <a:t>för betyg e respektive a</a:t>
            </a:r>
            <a:endParaRPr lang="sv-SE" sz="28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Eleven kan söka naturvetenskaplig information och använder då olika källor och för </a:t>
            </a:r>
            <a:r>
              <a:rPr lang="sv-SE" b="1" dirty="0"/>
              <a:t>välutvecklade och väl </a:t>
            </a:r>
            <a:r>
              <a:rPr lang="sv-SE" dirty="0"/>
              <a:t>underbyggda resonemang om informationens och källornas trovärdighet och relevans. Eleven kan använda informationen på ett </a:t>
            </a:r>
            <a:r>
              <a:rPr lang="sv-SE" b="1" dirty="0"/>
              <a:t>väl </a:t>
            </a:r>
            <a:r>
              <a:rPr lang="sv-SE" dirty="0"/>
              <a:t>fungerande sätt i diskussioner och för att skapa</a:t>
            </a:r>
            <a:r>
              <a:rPr lang="sv-SE" b="1" dirty="0"/>
              <a:t> välutvecklade</a:t>
            </a:r>
            <a:r>
              <a:rPr lang="sv-SE" dirty="0"/>
              <a:t> texter och andra framställningar med </a:t>
            </a:r>
            <a:r>
              <a:rPr lang="sv-SE" b="1" dirty="0"/>
              <a:t>god </a:t>
            </a:r>
            <a:r>
              <a:rPr lang="sv-SE" dirty="0"/>
              <a:t>anpassning till syfte och målgrupp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41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Elevexempel 1.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209529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sv-SE" b="1" dirty="0" smtClean="0"/>
              <a:t>Källförteckning</a:t>
            </a:r>
          </a:p>
          <a:p>
            <a:pPr indent="0">
              <a:buNone/>
            </a:pP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www.ne.se</a:t>
            </a:r>
            <a:r>
              <a:rPr lang="sv-SE" dirty="0" smtClean="0"/>
              <a:t> </a:t>
            </a:r>
          </a:p>
          <a:p>
            <a:pPr indent="0">
              <a:buNone/>
            </a:pPr>
            <a:r>
              <a:rPr lang="sv-SE" dirty="0" smtClean="0"/>
              <a:t>Andersson, B (2009). Puls kemi. Natur och kultur. Sthlm.</a:t>
            </a:r>
          </a:p>
          <a:p>
            <a:pPr indent="0">
              <a:buNone/>
            </a:pP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www.wikipedia.se</a:t>
            </a:r>
            <a:endParaRPr lang="sv-S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>
              <a:buNone/>
            </a:pP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www.youtube.se</a:t>
            </a:r>
          </a:p>
          <a:p>
            <a:pPr indent="0">
              <a:buNone/>
            </a:pPr>
            <a:r>
              <a:rPr lang="sv-SE" dirty="0" smtClean="0"/>
              <a:t>Jag tycker att dessa källor är trovärdiga för att jag får samma information från alla källor.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2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Elevexempel 2.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03648" y="2060848"/>
            <a:ext cx="6400800" cy="3600400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sv-SE" b="1" i="1" dirty="0" smtClean="0"/>
              <a:t>Källförteckning:</a:t>
            </a:r>
          </a:p>
          <a:p>
            <a:pPr indent="0">
              <a:buNone/>
            </a:pPr>
            <a:r>
              <a:rPr lang="sv-SE" dirty="0" smtClean="0"/>
              <a:t>Andersson . B. (2009). Puls kemi. Natur och kultur. Stockholm.</a:t>
            </a:r>
          </a:p>
          <a:p>
            <a:pPr indent="0">
              <a:buNone/>
            </a:pP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www.ne.se/</a:t>
            </a:r>
            <a:r>
              <a:rPr lang="sv-S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overgodning</a:t>
            </a:r>
            <a:r>
              <a:rPr lang="sv-SE" dirty="0" smtClean="0"/>
              <a:t>, hämtat 2014-04-02</a:t>
            </a:r>
          </a:p>
          <a:p>
            <a:pPr indent="0">
              <a:buNone/>
            </a:pP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www.dn.se</a:t>
            </a:r>
            <a:r>
              <a:rPr lang="sv-SE" dirty="0" smtClean="0"/>
              <a:t>, hämtat 2014-03-20</a:t>
            </a:r>
          </a:p>
          <a:p>
            <a:pPr indent="0">
              <a:buNone/>
            </a:pP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ww.wikipedia.org</a:t>
            </a: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sv-SE" dirty="0" smtClean="0"/>
              <a:t> hämtat 2014-03-29</a:t>
            </a:r>
          </a:p>
          <a:p>
            <a:pPr indent="0">
              <a:lnSpc>
                <a:spcPct val="100000"/>
              </a:lnSpc>
              <a:buNone/>
            </a:pPr>
            <a:r>
              <a:rPr lang="sv-SE" dirty="0" smtClean="0"/>
              <a:t>Kemiboken, Puls kemi, anser jag mycket trovärdig. Den är skriven av kemilärare för elever i skolan. Även om boken är 5 år gammal så är informationen grundläggande kunskaper inom kemin. NE är ett upplagsverk som granskas av en myndighet i Sverige. Den anser jag också mycket trovärdig. Artikeln i DN är inte lika trovärdig då den är skriven av en journalist som inte är vetenskapsman, men jag tog med den för att artikeln var intressant och väckte mitt intresse. </a:t>
            </a:r>
            <a:r>
              <a:rPr lang="sv-SE" dirty="0" err="1" smtClean="0"/>
              <a:t>Wikipedia</a:t>
            </a:r>
            <a:r>
              <a:rPr lang="sv-SE" dirty="0" smtClean="0"/>
              <a:t> är ganska trovärdig, då den granskas av en redaktion. Informationen där stämde väl överens med mina andra källor.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719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lrWor7\AppData\Local\Microsoft\Windows\Temporary Internet Files\Content.IE5\7O0PN3C8\MC9004415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4"/>
            <a:ext cx="1806575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988602" y="969134"/>
            <a:ext cx="747243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Så, tänk på detta!</a:t>
            </a:r>
          </a:p>
          <a:p>
            <a:endParaRPr lang="sv-SE" dirty="0"/>
          </a:p>
          <a:p>
            <a:pPr marL="342900" indent="-342900">
              <a:buAutoNum type="arabicPeriod"/>
            </a:pPr>
            <a:r>
              <a:rPr lang="sv-SE" dirty="0" smtClean="0"/>
              <a:t>Sök och använd många olika källor.</a:t>
            </a:r>
          </a:p>
          <a:p>
            <a:pPr marL="342900" indent="-342900">
              <a:buAutoNum type="arabicPeriod"/>
            </a:pPr>
            <a:r>
              <a:rPr lang="sv-SE" dirty="0" smtClean="0"/>
              <a:t>Skriv upp datum när du hämtar informationen, eller det datum när sidan </a:t>
            </a:r>
          </a:p>
          <a:p>
            <a:r>
              <a:rPr lang="sv-SE" dirty="0" smtClean="0"/>
              <a:t>      uppdaterades.</a:t>
            </a:r>
          </a:p>
          <a:p>
            <a:pPr marL="342900" indent="-342900">
              <a:buAutoNum type="arabicPeriod" startAt="3"/>
            </a:pPr>
            <a:r>
              <a:rPr lang="sv-SE" dirty="0" smtClean="0"/>
              <a:t>Reflektera kring källornas trovärdighet: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sv-SE" dirty="0" smtClean="0"/>
              <a:t>Vem har skrivit? Professionella, privatpersoner, myndighet?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sv-SE" dirty="0" smtClean="0"/>
              <a:t>Varför? Upplysning, information?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sv-SE" dirty="0" smtClean="0"/>
              <a:t>När, är källan ny?</a:t>
            </a:r>
          </a:p>
          <a:p>
            <a:pPr lvl="1"/>
            <a:endParaRPr lang="sv-SE" dirty="0"/>
          </a:p>
          <a:p>
            <a:pPr lvl="1"/>
            <a:r>
              <a:rPr lang="sv-SE" dirty="0" smtClean="0"/>
              <a:t>Här hittar du mer tips: </a:t>
            </a:r>
          </a:p>
          <a:p>
            <a:pPr lvl="1"/>
            <a:r>
              <a:rPr lang="sv-SE" dirty="0" smtClean="0"/>
              <a:t>http://www.skolverket.se/skolutveckling/resurser-for-larande/kollakallan</a:t>
            </a:r>
          </a:p>
          <a:p>
            <a:pPr marL="800100" lvl="1" indent="-342900">
              <a:buAutoNum type="arabicPeriod" startAt="3"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84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vart slips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36</TotalTime>
  <Words>437</Words>
  <Application>Microsoft Office PowerPoint</Application>
  <PresentationFormat>Bildspel på skärmen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6" baseType="lpstr">
      <vt:lpstr>Couture</vt:lpstr>
      <vt:lpstr>Kunskaper i kemi</vt:lpstr>
      <vt:lpstr>Ett av kunskapskraven för betyg e respektive a</vt:lpstr>
      <vt:lpstr>Elevexempel 1.</vt:lpstr>
      <vt:lpstr>Elevexempel 2.</vt:lpstr>
      <vt:lpstr>PowerPoint-presentation</vt:lpstr>
    </vt:vector>
  </TitlesOfParts>
  <Company>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Kunskaper i kemi</dc:title>
  <dc:creator>Ulrike Wörman</dc:creator>
  <cp:lastModifiedBy>Ulrike Wörman</cp:lastModifiedBy>
  <cp:revision>9</cp:revision>
  <dcterms:created xsi:type="dcterms:W3CDTF">2014-04-02T10:53:57Z</dcterms:created>
  <dcterms:modified xsi:type="dcterms:W3CDTF">2014-04-02T11:30:35Z</dcterms:modified>
</cp:coreProperties>
</file>